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1F2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NETRA PRODUCT PERSPECTIVE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57200" y="20116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  ·  DIAGNOSE  ·  CONTAIN  ·  FAIL OPEN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256032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8CD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 observability and emergency control, without CNI lock-in — now with metadata Surfaces for encrypted traffic, shadow SaaS, and fleet risk.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4206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3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Standalone eBPF  ·  Kubernetes  ·  Linux  ·  Leased enforce  ·  Optional Cilium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498080" y="475488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3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16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84048"/>
          </a:xfrm>
          <a:prstGeom prst="rect">
            <a:avLst/>
          </a:prstGeom>
          <a:solidFill>
            <a:srgbClr val="1A1F2E"/>
          </a:solidFill>
          <a:ln w="12700">
            <a:solidFill>
              <a:srgbClr val="1A1F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7315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 </a:t>
            </a:r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</a:t>
            </a:r>
            <a:pPr indent="0" marL="0">
              <a:buNone/>
            </a:pPr>
            <a:r>
              <a:rPr lang="en-US" sz="1000" dirty="0">
                <a:solidFill>
                  <a:srgbClr val="A0A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NETRA PRODUCT PERSPECTIVE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5029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network problem enterprises face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82803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zyvor.dev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0" y="482803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16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365760" y="1051560"/>
            <a:ext cx="4114800" cy="1005840"/>
          </a:xfrm>
          <a:prstGeom prst="roundRect">
            <a:avLst>
              <a:gd name="adj" fmla="val 7273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11887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" y="1417320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Blind spots at the node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02920" y="16916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CNI dashboards miss softnet, qdisc, and kernel drops.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4114800" cy="1005840"/>
          </a:xfrm>
          <a:prstGeom prst="roundRect">
            <a:avLst>
              <a:gd name="adj" fmla="val 7273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46320" y="11887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846320" y="1417320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CNI lock-in for visibility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846320" y="16916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Mixing networks should not erase observe + emergency control.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65760" y="2194560"/>
            <a:ext cx="4114800" cy="1005840"/>
          </a:xfrm>
          <a:prstGeom prst="roundRect">
            <a:avLst>
              <a:gd name="adj" fmla="val 7273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02920" y="23317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02920" y="2560320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Encrypted without decrypt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02920" y="28346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Buyers need JA3 / DoH / shadow SaaS — not SSL break.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709160" y="2194560"/>
            <a:ext cx="4114800" cy="1005840"/>
          </a:xfrm>
          <a:prstGeom prst="roundRect">
            <a:avLst>
              <a:gd name="adj" fmla="val 7273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846320" y="23317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846320" y="2560320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Dangerous permanent denies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846320" y="28346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Kill-switches that never expire become tomorrow’s outage.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365760" y="3337560"/>
            <a:ext cx="4114800" cy="1005840"/>
          </a:xfrm>
          <a:prstGeom prst="roundRect">
            <a:avLst>
              <a:gd name="adj" fmla="val 7273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34747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02920" y="3703320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 sprawl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502920" y="39776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Capture, alerts, SIEM, AI each live in a different console.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709160" y="3337560"/>
            <a:ext cx="4114800" cy="1005840"/>
          </a:xfrm>
          <a:prstGeom prst="roundRect">
            <a:avLst>
              <a:gd name="adj" fmla="val 7273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846320" y="34747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4846320" y="3703320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Payload risk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4846320" y="39776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 without bodies, argv, or secrets.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84048"/>
          </a:xfrm>
          <a:prstGeom prst="rect">
            <a:avLst/>
          </a:prstGeom>
          <a:solidFill>
            <a:srgbClr val="1A1F2E"/>
          </a:solidFill>
          <a:ln w="12700">
            <a:solidFill>
              <a:srgbClr val="1A1F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7315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 </a:t>
            </a:r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</a:t>
            </a:r>
            <a:pPr indent="0" marL="0">
              <a:buNone/>
            </a:pPr>
            <a:r>
              <a:rPr lang="en-US" sz="1000" dirty="0">
                <a:solidFill>
                  <a:srgbClr val="A0A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NETRA PRODUCT PERSPECTIVE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5029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Netra is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82803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zyvor.dev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0" y="482803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16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65760" y="10058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Standalone eBPF observability and leased emergency control.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65760" y="141732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Node agent owns programs under /sys/fs/bpf/netra. Cilium/Hubble are optional enrichment. Custom enforcement is time-leased and fails open to observe.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65760" y="2148840"/>
            <a:ext cx="2743200" cy="2148840"/>
          </a:xfrm>
          <a:prstGeom prst="roundRect">
            <a:avLst>
              <a:gd name="adj" fmla="val 3404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65760" y="2148840"/>
            <a:ext cx="109728" cy="2148840"/>
          </a:xfrm>
          <a:prstGeom prst="rect">
            <a:avLst/>
          </a:prstGeom>
          <a:solidFill>
            <a:srgbClr val="F15A29"/>
          </a:solidFill>
          <a:ln w="12700">
            <a:solidFill>
              <a:srgbClr val="F15A2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23317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0080" y="2788920"/>
            <a:ext cx="2286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Flows, DNS/SNI/Host, JA3/JA4 samples, topology, TCP health — metadata only.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246120" y="2148840"/>
            <a:ext cx="2743200" cy="2148840"/>
          </a:xfrm>
          <a:prstGeom prst="roundRect">
            <a:avLst>
              <a:gd name="adj" fmla="val 3404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46120" y="2148840"/>
            <a:ext cx="109728" cy="2148840"/>
          </a:xfrm>
          <a:prstGeom prst="rect">
            <a:avLst/>
          </a:prstGeom>
          <a:solidFill>
            <a:srgbClr val="F15A29"/>
          </a:solidFill>
          <a:ln w="12700">
            <a:solidFill>
              <a:srgbClr val="F15A2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20440" y="23317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DIAGNOSE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20440" y="2788920"/>
            <a:ext cx="2286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Path, Drop, Congestion Map, Explain, filtered capture + auto-PCAP.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126480" y="2148840"/>
            <a:ext cx="2743200" cy="2148840"/>
          </a:xfrm>
          <a:prstGeom prst="roundRect">
            <a:avLst>
              <a:gd name="adj" fmla="val 3404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126480" y="2148840"/>
            <a:ext cx="109728" cy="2148840"/>
          </a:xfrm>
          <a:prstGeom prst="rect">
            <a:avLst/>
          </a:prstGeom>
          <a:solidFill>
            <a:srgbClr val="F15A29"/>
          </a:solidFill>
          <a:ln w="12700">
            <a:solidFill>
              <a:srgbClr val="F15A2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0" y="23317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CONTAIN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400800" y="2788920"/>
            <a:ext cx="2286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Emergency deny/rate/Shield behind an observe→enforce lease that auto-reverts.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84048"/>
          </a:xfrm>
          <a:prstGeom prst="rect">
            <a:avLst/>
          </a:prstGeom>
          <a:solidFill>
            <a:srgbClr val="1A1F2E"/>
          </a:solidFill>
          <a:ln w="12700">
            <a:solidFill>
              <a:srgbClr val="1A1F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7315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 </a:t>
            </a:r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</a:t>
            </a:r>
            <a:pPr indent="0" marL="0">
              <a:buNone/>
            </a:pPr>
            <a:r>
              <a:rPr lang="en-US" sz="1000" dirty="0">
                <a:solidFill>
                  <a:srgbClr val="A0A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NETRA PRODUCT PERSPECTIVE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5029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Netra works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82803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zyvor.dev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0" y="482803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16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320040" y="1188720"/>
            <a:ext cx="1325880" cy="1371600"/>
          </a:xfrm>
          <a:prstGeom prst="roundRect">
            <a:avLst>
              <a:gd name="adj" fmla="val 4138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0040" y="137160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Workloads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365760" y="196596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Pods · VMs · host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554480" y="1645920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15A29"/>
                </a:solidFill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783080" y="1188720"/>
            <a:ext cx="1325880" cy="1371600"/>
          </a:xfrm>
          <a:prstGeom prst="roundRect">
            <a:avLst>
              <a:gd name="adj" fmla="val 4138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783080" y="137160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eBPF hooks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828800" y="196596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cgroup · sockops · TCX/XDP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017520" y="1645920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15A29"/>
                </a:solidFill>
              </a:rPr>
              <a:t>→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3246120" y="1188720"/>
            <a:ext cx="1325880" cy="1371600"/>
          </a:xfrm>
          <a:prstGeom prst="roundRect">
            <a:avLst>
              <a:gd name="adj" fmla="val 4138"/>
            </a:avLst>
          </a:prstGeom>
          <a:solidFill>
            <a:srgbClr val="1A1F2E"/>
          </a:solidFill>
          <a:ln w="12700">
            <a:solidFill>
              <a:srgbClr val="1A1F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246120" y="137160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Netra maps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291840" y="196596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C8CD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/sys/fs/bpf/netra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480560" y="1645920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15A29"/>
                </a:solidFill>
              </a:rPr>
              <a:t>→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4709160" y="1188720"/>
            <a:ext cx="1325880" cy="1371600"/>
          </a:xfrm>
          <a:prstGeom prst="roundRect">
            <a:avLst>
              <a:gd name="adj" fmla="val 4138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09160" y="137160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netra-agent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754880" y="196596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· capture · lease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5943600" y="1645920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15A29"/>
                </a:solidFill>
              </a:rPr>
              <a:t>→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172200" y="1188720"/>
            <a:ext cx="1325880" cy="1371600"/>
          </a:xfrm>
          <a:prstGeom prst="roundRect">
            <a:avLst>
              <a:gd name="adj" fmla="val 4138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172200" y="137160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netrad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217920" y="196596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· UI · HA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7406640" y="1645920"/>
            <a:ext cx="274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15A29"/>
                </a:solidFill>
              </a:rPr>
              <a:t>→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7635240" y="1188720"/>
            <a:ext cx="1325880" cy="1371600"/>
          </a:xfrm>
          <a:prstGeom prst="roundRect">
            <a:avLst>
              <a:gd name="adj" fmla="val 4138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635240" y="137160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Operators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7680960" y="196596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UI · CLI · MCP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365760" y="2926080"/>
            <a:ext cx="8412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Default datapath is CNI-independent. Agent never pins over Cilium-owned maps. Surfaces boards consume the same agent metadata — no second datapath.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365760" y="3657600"/>
            <a:ext cx="8412480" cy="822960"/>
          </a:xfrm>
          <a:prstGeom prst="roundRect">
            <a:avLst>
              <a:gd name="adj" fmla="val 6667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02920" y="384048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boundary: no application payloads, argv/cmdline, or Secret contents. TLS is ClientHello metadata (SNI, JA3/JA4, ECH flag) — never decrypt.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84048"/>
          </a:xfrm>
          <a:prstGeom prst="rect">
            <a:avLst/>
          </a:prstGeom>
          <a:solidFill>
            <a:srgbClr val="1A1F2E"/>
          </a:solidFill>
          <a:ln w="12700">
            <a:solidFill>
              <a:srgbClr val="1A1F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7315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 </a:t>
            </a:r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</a:t>
            </a:r>
            <a:pPr indent="0" marL="0">
              <a:buNone/>
            </a:pPr>
            <a:r>
              <a:rPr lang="en-US" sz="1000" dirty="0">
                <a:solidFill>
                  <a:srgbClr val="A0A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NETRA PRODUCT PERSPECTIVE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5029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Surfaces — P0–P5 observe boards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82803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zyvor.dev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0" y="482803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16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65760" y="960120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console page for every metadata fit surface. Observe-only. Wired to L7, Fleet, and Report.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65760" y="1371600"/>
            <a:ext cx="8412480" cy="502920"/>
          </a:xfrm>
          <a:prstGeom prst="roundRect">
            <a:avLst>
              <a:gd name="adj" fmla="val 9091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148132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Encrypted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011680" y="14813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JA3/JA4 · JA3 risk · DoT/DoH · ECH / missing SNI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65760" y="1938528"/>
            <a:ext cx="8412480" cy="502920"/>
          </a:xfrm>
          <a:prstGeom prst="roundRect">
            <a:avLst>
              <a:gd name="adj" fmla="val 9091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204825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011680" y="204825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Shadow SaaS · Experience · Dest risk · ZT / microseg / packs / identity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65760" y="2505456"/>
            <a:ext cx="8412480" cy="502920"/>
          </a:xfrm>
          <a:prstGeom prst="roundRect">
            <a:avLst>
              <a:gd name="adj" fmla="val 9091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2615184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Threat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011680" y="261518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 feed · DNS intel · Exfil · Lateral · Category deny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65760" y="3072384"/>
            <a:ext cx="8412480" cy="502920"/>
          </a:xfrm>
          <a:prstGeom prst="roundRect">
            <a:avLst>
              <a:gd name="adj" fmla="val 9091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31821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011680" y="3182112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 categories · Compliance · AI destinations · Auto-mitigate · Prevention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65760" y="3639312"/>
            <a:ext cx="8412480" cy="502920"/>
          </a:xfrm>
          <a:prstGeom prst="roundRect">
            <a:avLst>
              <a:gd name="adj" fmla="val 9091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374904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Fleet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2011680" y="374904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Multi-cluster peers · Tenant risk scores (MSSP)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84048"/>
          </a:xfrm>
          <a:prstGeom prst="rect">
            <a:avLst/>
          </a:prstGeom>
          <a:solidFill>
            <a:srgbClr val="1A1F2E"/>
          </a:solidFill>
          <a:ln w="12700">
            <a:solidFill>
              <a:srgbClr val="1A1F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7315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 </a:t>
            </a:r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</a:t>
            </a:r>
            <a:pPr indent="0" marL="0">
              <a:buNone/>
            </a:pPr>
            <a:r>
              <a:rPr lang="en-US" sz="1000" dirty="0">
                <a:solidFill>
                  <a:srgbClr val="A0A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NETRA PRODUCT PERSPECTIVE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5029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Encrypted traffic — without decrypt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82803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zyvor.dev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0" y="482803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/ 16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365760" y="1097280"/>
            <a:ext cx="2743200" cy="3108960"/>
          </a:xfrm>
          <a:prstGeom prst="roundRect">
            <a:avLst>
              <a:gd name="adj" fmla="val 2667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12801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16916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Always-on JA3/JA4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2377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Standalone bpf/netra_tlsfp.c samples ClientHello (rate-limited). Own verifier budget vs L7. Capture still feeds the same parser.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246120" y="1097280"/>
            <a:ext cx="2743200" cy="3108960"/>
          </a:xfrm>
          <a:prstGeom prst="roundRect">
            <a:avLst>
              <a:gd name="adj" fmla="val 2667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429000" y="12801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429000" y="16916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DoT / DoH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429000" y="2331720"/>
            <a:ext cx="2377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 853 for DoT; known DoH hosts via SNI / HTTP Host / DNS — no payload open.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126480" y="1097280"/>
            <a:ext cx="2743200" cy="3108960"/>
          </a:xfrm>
          <a:prstGeom prst="roundRect">
            <a:avLst>
              <a:gd name="adj" fmla="val 2667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09360" y="12801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309360" y="16916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 &amp; ECH boards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309360" y="2331720"/>
            <a:ext cx="2377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JA3, missing SNI, ECH extension 0xfe0d, and CDN blindness — where hostname visibility is weak.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84048"/>
          </a:xfrm>
          <a:prstGeom prst="rect">
            <a:avLst/>
          </a:prstGeom>
          <a:solidFill>
            <a:srgbClr val="1A1F2E"/>
          </a:solidFill>
          <a:ln w="12700">
            <a:solidFill>
              <a:srgbClr val="1A1F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7315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 </a:t>
            </a:r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</a:t>
            </a:r>
            <a:pPr indent="0" marL="0">
              <a:buNone/>
            </a:pPr>
            <a:r>
              <a:rPr lang="en-US" sz="1000" dirty="0">
                <a:solidFill>
                  <a:srgbClr val="A0A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NETRA PRODUCT PERSPECTIVE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5029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Fit maps buyers ask for (metadata only)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82803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zyvor.dev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0" y="482803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/ 16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Shadow SaaS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3291840" y="1051560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Sanctioned host allow-list vs observed SNI/Host/DNS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1490472"/>
            <a:ext cx="8229600" cy="13716"/>
          </a:xfrm>
          <a:prstGeom prst="rect">
            <a:avLst/>
          </a:prstGeom>
          <a:solidFill>
            <a:srgbClr val="E7E6E6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1581912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Workload DX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291840" y="1581912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Latency / retrans / DNS fail scorecard — no endpoint agent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020824"/>
            <a:ext cx="8229600" cy="13716"/>
          </a:xfrm>
          <a:prstGeom prst="rect">
            <a:avLst/>
          </a:prstGeom>
          <a:solidFill>
            <a:srgbClr val="E7E6E6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112264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Destination risk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291840" y="2112264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 + categories + DoH/DoT + exposure + volume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2551176"/>
            <a:ext cx="8229600" cy="13716"/>
          </a:xfrm>
          <a:prstGeom prst="rect">
            <a:avLst/>
          </a:prstGeom>
          <a:solidFill>
            <a:srgbClr val="E7E6E6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642616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/ identity drafts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291840" y="2642616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Review-only CNP / SA-keyed sketches — never auto-applied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57200" y="3081528"/>
            <a:ext cx="8229600" cy="13716"/>
          </a:xfrm>
          <a:prstGeom prst="rect">
            <a:avLst/>
          </a:prstGeom>
          <a:solidFill>
            <a:srgbClr val="E7E6E6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1729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Threat intel + AI dest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291840" y="3172968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feed hits; GenAI/MCP SaaS catalog; optional leased deny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57200" y="3611880"/>
            <a:ext cx="8229600" cy="13716"/>
          </a:xfrm>
          <a:prstGeom prst="rect">
            <a:avLst/>
          </a:prstGeom>
          <a:solidFill>
            <a:srgbClr val="E7E6E6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70332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Fleet tenants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291840" y="3703320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MSSP partner rollups with RiskScore across peers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4142232"/>
            <a:ext cx="8229600" cy="13716"/>
          </a:xfrm>
          <a:prstGeom prst="rect">
            <a:avLst/>
          </a:prstGeom>
          <a:solidFill>
            <a:srgbClr val="E7E6E6"/>
          </a:solidFill>
          <a:ln w="12700">
            <a:solidFill>
              <a:srgbClr val="E7E6E6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84048"/>
          </a:xfrm>
          <a:prstGeom prst="rect">
            <a:avLst/>
          </a:prstGeom>
          <a:solidFill>
            <a:srgbClr val="1A1F2E"/>
          </a:solidFill>
          <a:ln w="12700">
            <a:solidFill>
              <a:srgbClr val="1A1F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7315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 </a:t>
            </a:r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</a:t>
            </a:r>
            <a:pPr indent="0" marL="0">
              <a:buNone/>
            </a:pPr>
            <a:r>
              <a:rPr lang="en-US" sz="1000" dirty="0">
                <a:solidFill>
                  <a:srgbClr val="A0A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NETRA PRODUCT PERSPECTIVE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5029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 — metadata the kernel already sees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82803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zyvor.dev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0" y="482803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/ 16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365760" y="1188720"/>
            <a:ext cx="2011680" cy="1645920"/>
          </a:xfrm>
          <a:prstGeom prst="roundRect">
            <a:avLst>
              <a:gd name="adj" fmla="val 4444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141732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L2/L3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02920" y="196596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IPv4 · IPv6 · direction · hooks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514600" y="1188720"/>
            <a:ext cx="2011680" cy="1645920"/>
          </a:xfrm>
          <a:prstGeom prst="roundRect">
            <a:avLst>
              <a:gd name="adj" fmla="val 4444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651760" y="141732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L4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2651760" y="196596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TCP · UDP · ICMP · flags · ports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663440" y="1188720"/>
            <a:ext cx="2011680" cy="1645920"/>
          </a:xfrm>
          <a:prstGeom prst="roundRect">
            <a:avLst>
              <a:gd name="adj" fmla="val 4444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800600" y="141732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L7 meta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00600" y="196596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DNS · SNI · HTTP Host · JA3/JA4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812280" y="1188720"/>
            <a:ext cx="2011680" cy="1645920"/>
          </a:xfrm>
          <a:prstGeom prst="roundRect">
            <a:avLst>
              <a:gd name="adj" fmla="val 4444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949440" y="141732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Identity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949440" y="196596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Namespace · Pod · comm · UID · cgroup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65760" y="3200400"/>
            <a:ext cx="8412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boundary: no application payloads, argv, or Secrets. HTTP is method + Host only — never bodies or paths.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84048"/>
          </a:xfrm>
          <a:prstGeom prst="rect">
            <a:avLst/>
          </a:prstGeom>
          <a:solidFill>
            <a:srgbClr val="1A1F2E"/>
          </a:solidFill>
          <a:ln w="12700">
            <a:solidFill>
              <a:srgbClr val="1A1F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7315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 </a:t>
            </a:r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</a:t>
            </a:r>
            <a:pPr indent="0" marL="0">
              <a:buNone/>
            </a:pPr>
            <a:r>
              <a:rPr lang="en-US" sz="1000" dirty="0">
                <a:solidFill>
                  <a:srgbClr val="A0A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NETRA PRODUCT PERSPECTIVE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5029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Diagnose — five surfaces, one investigation story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82803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zyvor.dev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0" y="482803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/ 16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11480" y="1097280"/>
            <a:ext cx="411480" cy="411480"/>
          </a:xfrm>
          <a:prstGeom prst="ellipse">
            <a:avLst/>
          </a:prstGeom>
          <a:solidFill>
            <a:srgbClr val="F15A29"/>
          </a:solidFill>
          <a:ln/>
        </p:spPr>
      </p:sp>
      <p:sp>
        <p:nvSpPr>
          <p:cNvPr id="8" name="Text 6"/>
          <p:cNvSpPr/>
          <p:nvPr/>
        </p:nvSpPr>
        <p:spPr>
          <a:xfrm>
            <a:off x="411480" y="116128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51560" y="105156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Path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383280" y="105156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 latency, cwnd, retransmits, edge TCP intel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11480" y="1737360"/>
            <a:ext cx="411480" cy="411480"/>
          </a:xfrm>
          <a:prstGeom prst="ellipse">
            <a:avLst/>
          </a:prstGeom>
          <a:solidFill>
            <a:srgbClr val="F15A29"/>
          </a:solidFill>
          <a:ln/>
        </p:spPr>
      </p:sp>
      <p:sp>
        <p:nvSpPr>
          <p:cNvPr id="12" name="Text 10"/>
          <p:cNvSpPr/>
          <p:nvPr/>
        </p:nvSpPr>
        <p:spPr>
          <a:xfrm>
            <a:off x="411480" y="180136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51560" y="16916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Drop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383280" y="169164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kfree_skb reasons, softnet, qdisc — where packets die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11480" y="2377440"/>
            <a:ext cx="411480" cy="411480"/>
          </a:xfrm>
          <a:prstGeom prst="ellipse">
            <a:avLst/>
          </a:prstGeom>
          <a:solidFill>
            <a:srgbClr val="F15A29"/>
          </a:solidFill>
          <a:ln/>
        </p:spPr>
      </p:sp>
      <p:sp>
        <p:nvSpPr>
          <p:cNvPr id="16" name="Text 14"/>
          <p:cNvSpPr/>
          <p:nvPr/>
        </p:nvSpPr>
        <p:spPr>
          <a:xfrm>
            <a:off x="411480" y="244144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51560" y="23317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Congestion Map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383280" y="233172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Stack stages colored by severity across the cluster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11480" y="3017520"/>
            <a:ext cx="411480" cy="411480"/>
          </a:xfrm>
          <a:prstGeom prst="ellipse">
            <a:avLst/>
          </a:prstGeom>
          <a:solidFill>
            <a:srgbClr val="F15A29"/>
          </a:solidFill>
          <a:ln/>
        </p:spPr>
      </p:sp>
      <p:sp>
        <p:nvSpPr>
          <p:cNvPr id="20" name="Text 18"/>
          <p:cNvSpPr/>
          <p:nvPr/>
        </p:nvSpPr>
        <p:spPr>
          <a:xfrm>
            <a:off x="411480" y="308152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051560" y="297180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383280" y="297180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DNS rcode, ICMP MTU/unreachable, next-checks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11480" y="3657600"/>
            <a:ext cx="411480" cy="411480"/>
          </a:xfrm>
          <a:prstGeom prst="ellipse">
            <a:avLst/>
          </a:prstGeom>
          <a:solidFill>
            <a:srgbClr val="F15A29"/>
          </a:solidFill>
          <a:ln/>
        </p:spPr>
      </p:sp>
      <p:sp>
        <p:nvSpPr>
          <p:cNvPr id="24" name="Text 22"/>
          <p:cNvSpPr/>
          <p:nvPr/>
        </p:nvSpPr>
        <p:spPr>
          <a:xfrm>
            <a:off x="411480" y="372160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051560" y="361188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Capture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3383280" y="361188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Filtered live capture + opt-in auto-PCAP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84048"/>
          </a:xfrm>
          <a:prstGeom prst="rect">
            <a:avLst/>
          </a:prstGeom>
          <a:solidFill>
            <a:srgbClr val="1A1F2E"/>
          </a:solidFill>
          <a:ln w="12700">
            <a:solidFill>
              <a:srgbClr val="1A1F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7315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 </a:t>
            </a:r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</a:t>
            </a:r>
            <a:pPr indent="0" marL="0">
              <a:buNone/>
            </a:pPr>
            <a:r>
              <a:rPr lang="en-US" sz="1000" dirty="0">
                <a:solidFill>
                  <a:srgbClr val="A0A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NETRA PRODUCT PERSPECTIVE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5029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Contain — leased emergency control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82803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zyvor.dev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0" y="482803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65760" y="10058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 the bleed. Automatically return to observe.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14630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</a:t>
            </a:r>
            <a:pPr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Exact IP / CIDR deny (+ SYN-drop)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187452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</a:t>
            </a:r>
            <a:pPr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 · DNS · SNI · UID · process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57200" y="228600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</a:t>
            </a:r>
            <a:pPr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PPS / BPS ceilings · conn-rate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" y="269748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</a:t>
            </a:r>
            <a:pPr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 XDP Shield on selected NICs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937760" y="1463040"/>
            <a:ext cx="3749040" cy="502920"/>
          </a:xfrm>
          <a:prstGeom prst="roundRect">
            <a:avLst>
              <a:gd name="adj" fmla="val 10909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74920" y="157276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 Observe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937760" y="2103120"/>
            <a:ext cx="3749040" cy="502920"/>
          </a:xfrm>
          <a:prstGeom prst="roundRect">
            <a:avLst>
              <a:gd name="adj" fmla="val 10909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74920" y="221284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 Plan + confirm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937760" y="2743200"/>
            <a:ext cx="3749040" cy="502920"/>
          </a:xfrm>
          <a:prstGeom prst="roundRect">
            <a:avLst>
              <a:gd name="adj" fmla="val 10909"/>
            </a:avLst>
          </a:prstGeom>
          <a:solidFill>
            <a:srgbClr val="1A1F2E"/>
          </a:solidFill>
          <a:ln w="12700">
            <a:solidFill>
              <a:srgbClr val="1A1F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74920" y="285292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 Enforce (leased)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937760" y="3383280"/>
            <a:ext cx="3749040" cy="502920"/>
          </a:xfrm>
          <a:prstGeom prst="roundRect">
            <a:avLst>
              <a:gd name="adj" fmla="val 10909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74920" y="349300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 Auto-revert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84048"/>
          </a:xfrm>
          <a:prstGeom prst="rect">
            <a:avLst/>
          </a:prstGeom>
          <a:solidFill>
            <a:srgbClr val="1A1F2E"/>
          </a:solidFill>
          <a:ln w="12700">
            <a:solidFill>
              <a:srgbClr val="1A1F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7315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 </a:t>
            </a:r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</a:t>
            </a:r>
            <a:pPr indent="0" marL="0">
              <a:buNone/>
            </a:pPr>
            <a:r>
              <a:rPr lang="en-US" sz="1000" dirty="0">
                <a:solidFill>
                  <a:srgbClr val="A0A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NETRA PRODUCT PERSPECTIVE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5029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 model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82803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zyvor.dev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0" y="482803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16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365760" y="1097280"/>
            <a:ext cx="4114800" cy="960120"/>
          </a:xfrm>
          <a:prstGeom prst="roundRect">
            <a:avLst>
              <a:gd name="adj" fmla="val 7619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128016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Observe-first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160020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Enforcement is never the silent default.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709160" y="1097280"/>
            <a:ext cx="4114800" cy="960120"/>
          </a:xfrm>
          <a:prstGeom prst="roundRect">
            <a:avLst>
              <a:gd name="adj" fmla="val 7619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92040" y="128016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+ risk confirm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92040" y="160020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apply stays behind plan-token and confirmation.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65760" y="2194560"/>
            <a:ext cx="4114800" cy="960120"/>
          </a:xfrm>
          <a:prstGeom prst="roundRect">
            <a:avLst>
              <a:gd name="adj" fmla="val 7619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48640" y="23774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Fail open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40" y="269748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Lease expiry, agent loss, restart, HA handoff → observe.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709160" y="2194560"/>
            <a:ext cx="4114800" cy="960120"/>
          </a:xfrm>
          <a:prstGeom prst="roundRect">
            <a:avLst>
              <a:gd name="adj" fmla="val 7619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892040" y="23774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Blast-radius preview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892040" y="269748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Review-only deny preview against live counters.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65760" y="3291840"/>
            <a:ext cx="4114800" cy="960120"/>
          </a:xfrm>
          <a:prstGeom prst="roundRect">
            <a:avLst>
              <a:gd name="adj" fmla="val 7619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34747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 isolation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48640" y="379476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pins over Cilium-owned BPF maps.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09160" y="3291840"/>
            <a:ext cx="4114800" cy="960120"/>
          </a:xfrm>
          <a:prstGeom prst="roundRect">
            <a:avLst>
              <a:gd name="adj" fmla="val 7619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892040" y="34747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secret harvesting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892040" y="379476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payloads, argv, or Secrets in reports or AI.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84048"/>
          </a:xfrm>
          <a:prstGeom prst="rect">
            <a:avLst/>
          </a:prstGeom>
          <a:solidFill>
            <a:srgbClr val="1A1F2E"/>
          </a:solidFill>
          <a:ln w="12700">
            <a:solidFill>
              <a:srgbClr val="1A1F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7315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 </a:t>
            </a:r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</a:t>
            </a:r>
            <a:pPr indent="0" marL="0">
              <a:buNone/>
            </a:pPr>
            <a:r>
              <a:rPr lang="en-US" sz="1000" dirty="0">
                <a:solidFill>
                  <a:srgbClr val="A0A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NETRA PRODUCT PERSPECTIVE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5029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Operate &amp; integrate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82803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zyvor.dev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0" y="482803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16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365760" y="1143000"/>
            <a:ext cx="2743200" cy="1371600"/>
          </a:xfrm>
          <a:prstGeom prst="roundRect">
            <a:avLst>
              <a:gd name="adj" fmla="val 5333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137160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17830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Overview, Surfaces, Firewall, Health, Congestion, Capture, Insights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246120" y="1143000"/>
            <a:ext cx="2743200" cy="1371600"/>
          </a:xfrm>
          <a:prstGeom prst="roundRect">
            <a:avLst>
              <a:gd name="adj" fmla="val 5333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429000" y="137160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429000" y="17830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Webhook, email, Slack, Teams, Twilio — HA leader-only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126480" y="1143000"/>
            <a:ext cx="2743200" cy="1371600"/>
          </a:xfrm>
          <a:prstGeom prst="roundRect">
            <a:avLst>
              <a:gd name="adj" fmla="val 5333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309360" y="137160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SIEM / metrics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309360" y="17830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JSON/CEF/syslog/OTLP pull, Prometheus, optional Snowflake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65760" y="2697480"/>
            <a:ext cx="2743200" cy="1371600"/>
          </a:xfrm>
          <a:prstGeom prst="roundRect">
            <a:avLst>
              <a:gd name="adj" fmla="val 5333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29260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ChatOps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48640" y="333756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Slack &amp; Teams: status, health, ask — mode needs confirm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246120" y="2697480"/>
            <a:ext cx="2743200" cy="1371600"/>
          </a:xfrm>
          <a:prstGeom prst="roundRect">
            <a:avLst>
              <a:gd name="adj" fmla="val 5333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429000" y="29260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briefs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429000" y="333756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/ digest / explain / draft — read-only; never flips enforce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126480" y="2697480"/>
            <a:ext cx="2743200" cy="1371600"/>
          </a:xfrm>
          <a:prstGeom prst="roundRect">
            <a:avLst>
              <a:gd name="adj" fmla="val 5333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09360" y="29260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MCP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309360" y="333756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Tools for AI agents; mutations gated off by default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84048"/>
          </a:xfrm>
          <a:prstGeom prst="rect">
            <a:avLst/>
          </a:prstGeom>
          <a:solidFill>
            <a:srgbClr val="1A1F2E"/>
          </a:solidFill>
          <a:ln w="12700">
            <a:solidFill>
              <a:srgbClr val="1A1F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7315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 </a:t>
            </a:r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</a:t>
            </a:r>
            <a:pPr indent="0" marL="0">
              <a:buNone/>
            </a:pPr>
            <a:r>
              <a:rPr lang="en-US" sz="1000" dirty="0">
                <a:solidFill>
                  <a:srgbClr val="A0A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NETRA PRODUCT PERSPECTIVE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5029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day looks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82803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zyvor.dev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0" y="482803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16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320040" y="1371600"/>
            <a:ext cx="1600200" cy="2377440"/>
          </a:xfrm>
          <a:prstGeom prst="roundRect">
            <a:avLst>
              <a:gd name="adj" fmla="val 4571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11480" y="155448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11480" y="196596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11480" y="2468880"/>
            <a:ext cx="1417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 / Congestion critical / intel hit / rare JA3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2057400" y="1371600"/>
            <a:ext cx="1600200" cy="2377440"/>
          </a:xfrm>
          <a:prstGeom prst="roundRect">
            <a:avLst>
              <a:gd name="adj" fmla="val 4571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148840" y="155448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148840" y="196596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2148840" y="2468880"/>
            <a:ext cx="1417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Surfaces board · live or auto-capture PCAP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794760" y="1371600"/>
            <a:ext cx="1600200" cy="2377440"/>
          </a:xfrm>
          <a:prstGeom prst="roundRect">
            <a:avLst>
              <a:gd name="adj" fmla="val 4571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886200" y="155448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886200" y="196596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Decide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886200" y="2468880"/>
            <a:ext cx="1417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Blast-radius preview · plan token · confirm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532120" y="1371600"/>
            <a:ext cx="1600200" cy="2377440"/>
          </a:xfrm>
          <a:prstGeom prst="roundRect">
            <a:avLst>
              <a:gd name="adj" fmla="val 4571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623560" y="155448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5623560" y="196596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Contain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623560" y="2468880"/>
            <a:ext cx="1417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Leased deny / rate / SYN-drop on the scope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269480" y="1371600"/>
            <a:ext cx="1600200" cy="2377440"/>
          </a:xfrm>
          <a:prstGeom prst="roundRect">
            <a:avLst>
              <a:gd name="adj" fmla="val 4571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360920" y="155448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360920" y="196596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Revert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7360920" y="2468880"/>
            <a:ext cx="1417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Lease ends → observe · full audit trail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84048"/>
          </a:xfrm>
          <a:prstGeom prst="rect">
            <a:avLst/>
          </a:prstGeom>
          <a:solidFill>
            <a:srgbClr val="1A1F2E"/>
          </a:solidFill>
          <a:ln w="12700">
            <a:solidFill>
              <a:srgbClr val="1A1F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7315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 </a:t>
            </a:r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</a:t>
            </a:r>
            <a:pPr indent="0" marL="0">
              <a:buNone/>
            </a:pPr>
            <a:r>
              <a:rPr lang="en-US" sz="1000" dirty="0">
                <a:solidFill>
                  <a:srgbClr val="A0A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NETRA PRODUCT PERSPECTIVE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5029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buy Netra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82803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zyvor.dev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0" y="482803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16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365760" y="1143000"/>
            <a:ext cx="2743200" cy="1371600"/>
          </a:xfrm>
          <a:prstGeom prst="roundRect">
            <a:avLst>
              <a:gd name="adj" fmla="val 5333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14173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CNI-independent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18745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observability when the stack changes or is mixed.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246120" y="1143000"/>
            <a:ext cx="2743200" cy="1371600"/>
          </a:xfrm>
          <a:prstGeom prst="roundRect">
            <a:avLst>
              <a:gd name="adj" fmla="val 5333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429000" y="14173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Fail-open by design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429000" y="18745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Emergency controls that cannot silently become permanent.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126480" y="1143000"/>
            <a:ext cx="2743200" cy="1371600"/>
          </a:xfrm>
          <a:prstGeom prst="roundRect">
            <a:avLst>
              <a:gd name="adj" fmla="val 5333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309360" y="14173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Encrypted-traffic intel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309360" y="18745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JA3/JA4 + DoH/DoT + ECH boards — no SSL inspection.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65760" y="2697480"/>
            <a:ext cx="2743200" cy="1371600"/>
          </a:xfrm>
          <a:prstGeom prst="roundRect">
            <a:avLst>
              <a:gd name="adj" fmla="val 5333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29718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Stack-deep diagnostics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48640" y="342900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Softnet to socket — not just CNI verdicts.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246120" y="2697480"/>
            <a:ext cx="2743200" cy="1371600"/>
          </a:xfrm>
          <a:prstGeom prst="roundRect">
            <a:avLst>
              <a:gd name="adj" fmla="val 5333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429000" y="29718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Surfaces for SecOps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429000" y="342900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Shadow SaaS, dest risk, intel, fleet tenants in one UI.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126480" y="2697480"/>
            <a:ext cx="2743200" cy="1371600"/>
          </a:xfrm>
          <a:prstGeom prst="roundRect">
            <a:avLst>
              <a:gd name="adj" fmla="val 5333"/>
            </a:avLst>
          </a:prstGeom>
          <a:solidFill>
            <a:srgbClr val="F7F5F2"/>
          </a:solidFill>
          <a:ln w="12700">
            <a:solidFill>
              <a:srgbClr val="E7E6E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309360" y="297180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 Production License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309360" y="342900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for non-production; a commercial license for production.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84048"/>
          </a:xfrm>
          <a:prstGeom prst="rect">
            <a:avLst/>
          </a:prstGeom>
          <a:solidFill>
            <a:srgbClr val="1A1F2E"/>
          </a:solidFill>
          <a:ln w="12700">
            <a:solidFill>
              <a:srgbClr val="1A1F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20040" y="7315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 </a:t>
            </a:r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</a:t>
            </a:r>
            <a:pPr indent="0" marL="0">
              <a:buNone/>
            </a:pPr>
            <a:r>
              <a:rPr lang="en-US" sz="1000" dirty="0">
                <a:solidFill>
                  <a:srgbClr val="A0A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NETRA PRODUCT PERSPECTIVE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5029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Suite placement — Netra &amp; PacketWolf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82803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zyvor.dev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0" y="4828032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16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65760" y="1005840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Suite counterparts, not a wired pipeline. No control-plane sync today.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365760" y="14630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00400" y="14630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Netra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035040" y="14630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PacketWolf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65760" y="19202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200400" y="19202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 + diagnostics + leased emergency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035040" y="19202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 + AutoPolicy + healer depth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65760" y="24688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CNI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200400" y="24688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None required (Cilium optional)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035040" y="24688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Cilium-first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65760" y="30175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200400" y="30175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drafts; enforce time-leased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035040" y="30175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Durable Cilium policy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760" y="35661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200400" y="35661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Owns /sys/fs/bpf/netra only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035040" y="35661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 with Cilium datapath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1F2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0972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15A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554480"/>
            <a:ext cx="8229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the network.</a:t>
            </a:r>
            <a:endParaRPr lang="en-US" sz="2800" dirty="0"/>
          </a:p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Contain the incident.</a:t>
            </a:r>
            <a:endParaRPr lang="en-US" sz="2800" dirty="0"/>
          </a:p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Fail open by default.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3383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A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Buyers guide · docs/sales/buyers-guide.md   ·   zyvor.dev/netra   ·   sales@zyvor.dev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46634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A73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2026 Zyvor  ·  16 / 16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Netra Product Perspective</dc:title>
  <dc:subject>Observe · Diagnose · Contain · Fail open</dc:subject>
  <dc:creator>Zyvor</dc:creator>
  <cp:lastModifiedBy>Zyvor</cp:lastModifiedBy>
  <cp:revision>1</cp:revision>
  <dcterms:created xsi:type="dcterms:W3CDTF">2026-09-17T16:37:32Z</dcterms:created>
  <dcterms:modified xsi:type="dcterms:W3CDTF">2026-09-17T16:37:32Z</dcterms:modified>
</cp:coreProperties>
</file>